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8" r:id="rId2"/>
    <p:sldId id="259" r:id="rId3"/>
    <p:sldId id="284" r:id="rId4"/>
    <p:sldId id="285" r:id="rId5"/>
    <p:sldId id="286" r:id="rId6"/>
    <p:sldId id="316" r:id="rId7"/>
    <p:sldId id="317" r:id="rId8"/>
    <p:sldId id="318" r:id="rId9"/>
    <p:sldId id="320" r:id="rId10"/>
    <p:sldId id="321" r:id="rId11"/>
    <p:sldId id="322" r:id="rId12"/>
    <p:sldId id="323" r:id="rId13"/>
    <p:sldId id="324" r:id="rId14"/>
    <p:sldId id="325" r:id="rId15"/>
    <p:sldId id="326" r:id="rId16"/>
    <p:sldId id="327" r:id="rId17"/>
    <p:sldId id="328" r:id="rId18"/>
    <p:sldId id="329" r:id="rId19"/>
    <p:sldId id="330" r:id="rId20"/>
    <p:sldId id="331" r:id="rId21"/>
    <p:sldId id="332" r:id="rId22"/>
    <p:sldId id="333" r:id="rId23"/>
    <p:sldId id="28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92" d="100"/>
          <a:sy n="92" d="100"/>
        </p:scale>
        <p:origin x="91" y="35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1483" y="43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06/06/61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887850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93432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-Cover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-Title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-Content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36" r:id="rId2"/>
    <p:sldLayoutId id="2147483722" r:id="rId3"/>
    <p:sldLayoutId id="2147483723" r:id="rId4"/>
    <p:sldLayoutId id="2147483726" r:id="rId5"/>
    <p:sldLayoutId id="2147483737" r:id="rId6"/>
    <p:sldLayoutId id="2147483738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ngsana New" pitchFamily="18" charset="-34"/>
          <a:ea typeface="+mj-ea"/>
          <a:cs typeface="Angsana New" pitchFamily="18" charset="-34"/>
        </a:defRPr>
      </a:lvl1pPr>
    </p:titleStyle>
    <p:bodyStyle>
      <a:lvl1pPr marL="0" indent="-274320" algn="l" defTabSz="914400" rtl="0" eaLnBrk="1" latinLnBrk="0" hangingPunct="1">
        <a:lnSpc>
          <a:spcPts val="2500"/>
        </a:lnSpc>
        <a:spcBef>
          <a:spcPts val="0"/>
        </a:spcBef>
        <a:buSzPct val="50000"/>
        <a:buFont typeface="Wingdings" pitchFamily="2" charset="2"/>
        <a:buChar char="q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1pPr>
      <a:lvl2pPr marL="640080" indent="-182880" algn="l" defTabSz="914400" rtl="0" eaLnBrk="1" latinLnBrk="0" hangingPunct="1">
        <a:lnSpc>
          <a:spcPts val="2000"/>
        </a:lnSpc>
        <a:spcBef>
          <a:spcPts val="0"/>
        </a:spcBef>
        <a:spcAft>
          <a:spcPts val="0"/>
        </a:spcAft>
        <a:buSzPct val="90000"/>
        <a:buFont typeface="Wingdings" pitchFamily="2" charset="2"/>
        <a:buChar char="§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2 จริยธรรมการวิจัยการตลาด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Angsana New" pitchFamily="18" charset="-34"/>
                <a:cs typeface="Angsana New" pitchFamily="18" charset="-34"/>
              </a:rPr>
              <a:t>The trolley problem is a thought experiment in ethics.</a:t>
            </a:r>
            <a:endParaRPr lang="th-TH" sz="3600" b="1" dirty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4" name="Picture 3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1428736"/>
            <a:ext cx="7525157" cy="4000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01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061" y="600055"/>
            <a:ext cx="54040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2.1.3 แนวทางปฏิบัติการวิจัยการตลาดอย่างมีจริยธรรม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5707" y="158156"/>
            <a:ext cx="3565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2.1 จริยธรรมการวิจัยการตลาด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412776"/>
            <a:ext cx="79784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dirty="0"/>
              <a:t>การวิจัยการตลาดที่มีจริยธรรม หมายถึง การวิจัยการตลาดที่ปฏิบัติอย่างเหมาะสมกับผู้ให้ข้อมูล </a:t>
            </a:r>
            <a:endParaRPr lang="th-TH" sz="2400" dirty="0" smtClean="0"/>
          </a:p>
          <a:p>
            <a:r>
              <a:rPr lang="th-TH" sz="2400" dirty="0" smtClean="0"/>
              <a:t>ลูกค้า</a:t>
            </a:r>
            <a:r>
              <a:rPr lang="th-TH" sz="2400" dirty="0"/>
              <a:t>หรือผู้รับช่วงต่องานวิจัย โดยดำเนินการด้วยความซื่อสัตย์และคำนึงถึงผลกระทบทางสังคม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44351" y="2492896"/>
            <a:ext cx="45784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/>
              <a:t>แนวทางการดำเนินการวิจัยการตลาดอย่างมีจริยธรรม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52128" y="3140968"/>
            <a:ext cx="78843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th-TH" sz="2400" dirty="0"/>
              <a:t>นักวิจัยการตลาดจะต้องปฏิบัติตามกฎระเบียบหรือกฎหมายของสถานที่เก็บแบบสอบถาม</a:t>
            </a:r>
            <a:endParaRPr lang="en-US" sz="2400" dirty="0"/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th-TH" sz="2400" dirty="0"/>
              <a:t>นักวิจัยการตลาดจะต้องไม่ทำการสิ่งใดที่ทำให้เสียชื่อเสียงของการวิจัยการตลาด</a:t>
            </a:r>
            <a:endParaRPr lang="en-US" sz="2400" dirty="0"/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th-TH" sz="2400" dirty="0"/>
              <a:t>นักวิจัยการตลาดจะต้องมีความระมัดระวังในการทำวิจัยในเด็กหรือผู้ที่มีความอ่อนไหว</a:t>
            </a:r>
            <a:endParaRPr lang="en-US" sz="2400" dirty="0"/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th-TH" sz="2400" dirty="0"/>
              <a:t>ผู้ให้ข้อมูลต้องมีความสมัครใจ และไม่มีความเอนเอียงไปทางนักวิจัย</a:t>
            </a:r>
            <a:endParaRPr lang="en-US" sz="2400" dirty="0"/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th-TH" sz="2400" dirty="0"/>
              <a:t>นักวิจัยการตลาดจะต้องเคารพสิทธิ์ของผู้ให้ข้อมูล</a:t>
            </a:r>
            <a:endParaRPr lang="en-US" sz="2400" dirty="0"/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th-TH" sz="2400" dirty="0"/>
              <a:t>นักวิจัยการตลาดจะต้องไม่ใช้ข้อมูลที่เป็นส่วนตัวของผู้ให้ข้อมูลนอกเหนือจากการวิจัย</a:t>
            </a:r>
            <a:endParaRPr lang="en-US" sz="2400" dirty="0"/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th-TH" sz="2400" dirty="0"/>
              <a:t>การทำวิจัยการตลาดต้องมีความโปร่งใส</a:t>
            </a:r>
            <a:endParaRPr lang="en-US" sz="2400" dirty="0"/>
          </a:p>
          <a:p>
            <a:pPr marL="285750" lvl="0" indent="-285750">
              <a:buFont typeface="Courier New" panose="02070309020205020404" pitchFamily="49" charset="0"/>
              <a:buChar char="o"/>
            </a:pPr>
            <a:r>
              <a:rPr lang="th-TH" sz="2400" dirty="0"/>
              <a:t>นักวิจัยการตลาดจะต้องคำนึงถึงความยุติธรรมในการ</a:t>
            </a:r>
            <a:r>
              <a:rPr lang="th-TH" sz="2400" dirty="0" smtClean="0"/>
              <a:t>แข่งขัน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583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565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2.1 จริยธรรมการวิจัยการตลาด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74546" y="600055"/>
            <a:ext cx="4610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2.1.4 จริยธรรมการวิจัยการตลาดแบบออนไลน์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7729" y="1311151"/>
            <a:ext cx="73068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สรุปแนวทางการปฏิบัติที่เหมาะสมสำหรับการวิจัยการตลาดแบบออนไลน์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1772816"/>
            <a:ext cx="770485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400" b="1" dirty="0" smtClean="0"/>
              <a:t>1. ความสัมพันธ์และความรับผิดชอบต่อผู้ให้ข้อมูล มีใจความสำคัญดังนี้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ข้อมูลต้องไม่ถูกนำไปใช้ในทางอื่นนอกจากการวิจัย 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การเก็บข้อมูลต้องได้รับการยินยอมจากผู้ให้ข้อมูลก่อนดำเนินการเก็บข้อมูล 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การเก็บข้อมูลทางอ้อม (</a:t>
            </a:r>
            <a:r>
              <a:rPr lang="en-US" dirty="0" smtClean="0"/>
              <a:t>Passive data) </a:t>
            </a:r>
            <a:r>
              <a:rPr lang="th-TH" dirty="0" smtClean="0"/>
              <a:t>ได้แก่ การเก็บข้อมูลที่ไม่ได้จากผู้ให้ข้อมูลโดยตรง เช่น การเก็บข้อมูลทางภูมิศาสตร์   </a:t>
            </a:r>
            <a:br>
              <a:rPr lang="th-TH" dirty="0" smtClean="0"/>
            </a:br>
            <a:r>
              <a:rPr lang="th-TH" dirty="0" smtClean="0"/>
              <a:t>     (</a:t>
            </a:r>
            <a:r>
              <a:rPr lang="en-US" dirty="0" smtClean="0"/>
              <a:t>Geo-location data) </a:t>
            </a:r>
            <a:r>
              <a:rPr lang="th-TH" dirty="0" smtClean="0"/>
              <a:t>จากอุปกรณ์ (</a:t>
            </a:r>
            <a:r>
              <a:rPr lang="en-US" dirty="0" smtClean="0"/>
              <a:t>Devices) </a:t>
            </a:r>
            <a:r>
              <a:rPr lang="th-TH" dirty="0" smtClean="0"/>
              <a:t>การเก็บข้อมูลจากสื่อสังคม (</a:t>
            </a:r>
            <a:r>
              <a:rPr lang="en-US" dirty="0" smtClean="0"/>
              <a:t>Social media) </a:t>
            </a:r>
            <a:r>
              <a:rPr lang="th-TH" dirty="0" smtClean="0"/>
              <a:t>การเก็บข้อมูลจากบัตรสมาชิก </a:t>
            </a:r>
            <a:br>
              <a:rPr lang="th-TH" dirty="0" smtClean="0"/>
            </a:br>
            <a:r>
              <a:rPr lang="th-TH" dirty="0" smtClean="0"/>
              <a:t>    (</a:t>
            </a:r>
            <a:r>
              <a:rPr lang="en-US" dirty="0" smtClean="0"/>
              <a:t>Loyalty cards)  </a:t>
            </a:r>
            <a:r>
              <a:rPr lang="th-TH" dirty="0" smtClean="0"/>
              <a:t>ต้องได้รับการแจ้งและยินยอมจากเจ้าของข้อมูล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การเก็บข้อมูลจะต้องปฏิบัติตามข้อกำหนดของประเทศที่นักวิจัยดำเนินการเก็บข้อมูล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ผู้ให้ข้อมูลจะได้รับการปกป้องจากการคุกคามในรูปแบบต่าง ๆ ข้อมูล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ผู้วิจัยต้องเก็บรักษาข้อมูลเป็นความลับ และต้องมีระบบรักษาความปลอดภัยเพื่อป้องกันการเข้าถึงข้อมูล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การส่งข้อมูลข้ามประเทศ (</a:t>
            </a:r>
            <a:r>
              <a:rPr lang="en-US" dirty="0" err="1" smtClean="0"/>
              <a:t>Transborder</a:t>
            </a:r>
            <a:r>
              <a:rPr lang="en-US" dirty="0" smtClean="0"/>
              <a:t> transfers) </a:t>
            </a:r>
            <a:r>
              <a:rPr lang="th-TH" dirty="0" smtClean="0"/>
              <a:t>ก่อนส่งข้อมูลจากประเทศที่เก็บข้อมูลไปยังประเทศอื่น ผู้วิจัยต้องมั่นใจ</a:t>
            </a:r>
            <a:br>
              <a:rPr lang="th-TH" dirty="0" smtClean="0"/>
            </a:br>
            <a:r>
              <a:rPr lang="th-TH" dirty="0" smtClean="0"/>
              <a:t>    ว่าได้ปฏิบัติอย่างถูกกฎระเบียบของประเทศนั้น ๆ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การส่งจดหมายอิเล็กทรอนิกส์ (</a:t>
            </a:r>
            <a:r>
              <a:rPr lang="en-US" dirty="0" smtClean="0"/>
              <a:t>email) </a:t>
            </a:r>
            <a:r>
              <a:rPr lang="th-TH" dirty="0" smtClean="0"/>
              <a:t>หรือข้อความ (</a:t>
            </a:r>
            <a:r>
              <a:rPr lang="en-US" dirty="0" smtClean="0"/>
              <a:t>message) </a:t>
            </a:r>
            <a:r>
              <a:rPr lang="th-TH" dirty="0" smtClean="0"/>
              <a:t>แบบอัตโนมัติ นักวิจัยต้องมั่นใจว่าไม่เป็นการละเมิดสิทธิ </a:t>
            </a:r>
            <a:br>
              <a:rPr lang="th-TH" dirty="0" smtClean="0"/>
            </a:br>
            <a:r>
              <a:rPr lang="th-TH" dirty="0" smtClean="0"/>
              <a:t>    ส่วนบุคคล และไม่ฝ่าฝืน</a:t>
            </a:r>
            <a:r>
              <a:rPr lang="th-TH" dirty="0" err="1" smtClean="0"/>
              <a:t>กฏ</a:t>
            </a:r>
            <a:r>
              <a:rPr lang="th-TH" dirty="0" smtClean="0"/>
              <a:t>ระเบียบของประเทศนั้น ๆ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การให้รางวัลหรือสิ่งตอบแทนต้องแจ้งให้ผู้ให้ข้อมูลทราบอย่างชัดเจน เช่น ใครบ้างที่จะได้รับรางวัลหรือสิ่งตอบแทนใน</a:t>
            </a:r>
            <a:br>
              <a:rPr lang="th-TH" dirty="0" smtClean="0"/>
            </a:br>
            <a:r>
              <a:rPr lang="th-TH" dirty="0" smtClean="0"/>
              <a:t>    การให้ข้อมูล จะได้รับอะไร ได้รับเมื่อไหร่ และมีเงื่อนไขอะไรบ้าง และต้องมั่นใจว่าการให้รางวัลหรือสิ่งตอบแทนไม่เข้า</a:t>
            </a:r>
            <a:br>
              <a:rPr lang="th-TH" dirty="0" smtClean="0"/>
            </a:br>
            <a:r>
              <a:rPr lang="th-TH" dirty="0" smtClean="0"/>
              <a:t>   ข่ายการให้สินบน และรางวัลหรือสิ่งตอบแทนต้องมีความเหมาะสม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35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17729" y="1311151"/>
            <a:ext cx="73068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สรุปแนวทางการปฏิบัติที่เหมาะสมสำหรับการวิจัยการตลาดแบบออนไลน์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1796038"/>
            <a:ext cx="770485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/>
              <a:t>2. ความสัมพันธ์และความรับผิดชอบต่อผู้ว่าจ้าง มีใจความสำคัญดังนี้</a:t>
            </a:r>
            <a:endParaRPr lang="en-US" sz="2400" b="1" dirty="0" smtClean="0"/>
          </a:p>
          <a:p>
            <a:pPr>
              <a:buFont typeface="Courier New" pitchFamily="49" charset="0"/>
              <a:buChar char="o"/>
            </a:pPr>
            <a:r>
              <a:rPr lang="th-TH" dirty="0" smtClean="0"/>
              <a:t> การให้บริการโดยผู้ให้บริการอื่น ๆ (</a:t>
            </a:r>
            <a:r>
              <a:rPr lang="en-US" dirty="0" smtClean="0"/>
              <a:t>Subcontracting) </a:t>
            </a:r>
            <a:r>
              <a:rPr lang="th-TH" dirty="0" smtClean="0"/>
              <a:t>หากมีส่วนหนึ่งส่วนใดของการวิจัย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th-TH" dirty="0" smtClean="0"/>
              <a:t> ที่ผู้ให้บริการได้ว่าจ้างผู้อื่นทำต่อ ผู้วิจัยต้องแจ้งให้กับผู้ว่าจ้างได้ทราบ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th-TH" dirty="0" smtClean="0"/>
              <a:t> ข้อมูลส่วนบุคคลของผู้ให้ข้อมูลจะต้องไม่เปิดเผยกับผู้ว่าจ้าง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th-TH" dirty="0" smtClean="0"/>
              <a:t> การนำเสนอรายงานต่อผู้ว่าจ้างต้องมีความโปร่งใส ไม่นำเสนอที่ทำให้เกิดความคลาดเคลื่อน</a:t>
            </a:r>
            <a:endParaRPr lang="en-US" dirty="0" smtClean="0"/>
          </a:p>
          <a:p>
            <a:pPr lvl="0"/>
            <a:r>
              <a:rPr lang="th-TH" sz="2400" b="1" dirty="0" smtClean="0"/>
              <a:t>3. ความสัมพันธ์และความรับผิดชอบต่อสาธารณะ มีใจความสำคัญดังนี้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นักวิจัยต้องสร้างความเชื่อมั่น</a:t>
            </a:r>
            <a:r>
              <a:rPr lang="th-TH" dirty="0" err="1" smtClean="0"/>
              <a:t>ใหักับ</a:t>
            </a:r>
            <a:r>
              <a:rPr lang="th-TH" dirty="0" smtClean="0"/>
              <a:t>สาธารณะ โดยต้องยืนยันว่าข้อมูลถูกเก็บเป็นรายบุคคล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จากผู้ที่ได้รับการร้องขอให้เก็บข้อมูลออนไลน์เท่านั้น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การนำเสนอข้อมูลต่อสาธารณะต้องมีความโปร่งใส ไม่บิดเบือน</a:t>
            </a:r>
            <a:endParaRPr lang="en-US" dirty="0" smtClean="0"/>
          </a:p>
          <a:p>
            <a:r>
              <a:rPr lang="th-TH" sz="2400" b="1" dirty="0" smtClean="0"/>
              <a:t>4. ระเบียบวิธีวิจัย มีใจความสำคัญดังนี้</a:t>
            </a:r>
            <a:endParaRPr lang="en-US" sz="2400" b="1" dirty="0" smtClean="0"/>
          </a:p>
          <a:p>
            <a:pPr>
              <a:buFont typeface="Courier New" pitchFamily="49" charset="0"/>
              <a:buChar char="o"/>
            </a:pPr>
            <a:r>
              <a:rPr lang="th-TH" dirty="0" smtClean="0"/>
              <a:t> ผู้ทำหน้าที่จัดหากลุ่มตัวอย่าง (</a:t>
            </a:r>
            <a:r>
              <a:rPr lang="en-US" dirty="0" smtClean="0"/>
              <a:t>Sample provider) </a:t>
            </a:r>
            <a:r>
              <a:rPr lang="th-TH" dirty="0" smtClean="0"/>
              <a:t>ต้องระบุข้อมูลการได้มาซึ่งกลุ่มตัวอย่าง เพื่อให้นักวิจัยเกิดความมั่นใจว่า </a:t>
            </a:r>
            <a:br>
              <a:rPr lang="th-TH" dirty="0" smtClean="0"/>
            </a:br>
            <a:r>
              <a:rPr lang="th-TH" dirty="0" smtClean="0"/>
              <a:t>    กลุ่มตัวอย่างมีความเหมาะสมกับการวิจัย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th-TH" dirty="0" smtClean="0"/>
              <a:t> การคัดเลือกกลุ่มตัวอย่างและการออกแบบการวิจัยต้องมีความเหมาะสมกับงานวิจัย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th-TH" dirty="0" smtClean="0"/>
              <a:t> ผู้วิจัยต้องให้ข้อมูลเกี่ยวกับการเก็บข้อมูลให้กับผู้ใช้งานวิจัยได้ทราบ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th-TH" dirty="0" smtClean="0"/>
              <a:t> การทำความสะอาดข้อมูล (</a:t>
            </a:r>
            <a:r>
              <a:rPr lang="en-US" dirty="0" smtClean="0"/>
              <a:t>Data cleaning) </a:t>
            </a:r>
            <a:r>
              <a:rPr lang="th-TH" dirty="0" smtClean="0"/>
              <a:t>ได้แก่ การลบข้อมูลที่ไม่เหมาะสมหรือข้อมูลที่มีความผิดพลาดออกจากระบบ </a:t>
            </a:r>
            <a:br>
              <a:rPr lang="th-TH" dirty="0" smtClean="0"/>
            </a:br>
            <a:r>
              <a:rPr lang="th-TH" dirty="0" smtClean="0"/>
              <a:t>    ผู้ดำเนินการต้องให้ข้อมูลเกี่ยวกับวิธีการและเหตุผล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85707" y="158156"/>
            <a:ext cx="3565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2.1 จริยธรรมการวิจัยการตลาด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74546" y="600055"/>
            <a:ext cx="4610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2.1.4 จริยธรรมการวิจัยการตลาดแบบออนไลน์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06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17729" y="1311151"/>
            <a:ext cx="73068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สรุปแนวทางการปฏิบัติที่เหมาะสมสำหรับการวิจัยการตลาดแบบออนไลน์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1772816"/>
            <a:ext cx="770485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400" b="1" dirty="0" smtClean="0"/>
              <a:t>5. ข้อกำหนดเพิ่มเติม มีใจความสำคัญดังนี้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การเก็บข้อมูลจากเด็กต้องได้รับการยินยอมจากผู้ปกครอง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การใช้เทคโนโลยีเพื่อการติดตาม (</a:t>
            </a:r>
            <a:r>
              <a:rPr lang="en-US" dirty="0" smtClean="0"/>
              <a:t>Tracking technologies) </a:t>
            </a:r>
            <a:r>
              <a:rPr lang="th-TH" dirty="0" smtClean="0"/>
              <a:t>ต้องมีความเหมาะสมกับการวิจัย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การวิจัยพฤติกรรมออนไลน์ของผู้บริโภคที่ใช้เทคโนโลยีเฉพาะ เช่น การส่งข้อมูลสถานที่ (</a:t>
            </a:r>
            <a:r>
              <a:rPr lang="en-US" dirty="0" smtClean="0"/>
              <a:t>Local shared objects) </a:t>
            </a:r>
            <a:r>
              <a:rPr lang="th-TH" dirty="0" smtClean="0"/>
              <a:t>การฝัง   </a:t>
            </a:r>
            <a:br>
              <a:rPr lang="th-TH" dirty="0" smtClean="0"/>
            </a:br>
            <a:r>
              <a:rPr lang="th-TH" dirty="0" smtClean="0"/>
              <a:t>     ข้อมูลขนาดเล็ก (</a:t>
            </a:r>
            <a:r>
              <a:rPr lang="en-US" dirty="0" smtClean="0"/>
              <a:t>Cookies) </a:t>
            </a:r>
            <a:r>
              <a:rPr lang="th-TH" dirty="0" smtClean="0"/>
              <a:t>ในคอมพิวเตอร์ ต้องแจ้งให้ผู้ให้ข้อมูลได้รับทราบและต้องได้รับการยินยอม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การวิจัยผ่านระบบโทรศัพท์เคลื่อนที่ ต้องได้รับการออกแบบให้มีความเหมาะสมกับอุปกรณ์โทรศัพท์เคลื่อนที่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การวิจัยผ่านสื่อสังคม (</a:t>
            </a:r>
            <a:r>
              <a:rPr lang="en-US" dirty="0" smtClean="0"/>
              <a:t>Social media research) </a:t>
            </a:r>
            <a:r>
              <a:rPr lang="th-TH" dirty="0" smtClean="0"/>
              <a:t>เช่น การเก็บข้อมูลส่วนบุคคลจากเว็บไซต์สื่อสังคม ผู้วิจัยต้องปฏิบัติตาม</a:t>
            </a:r>
            <a:br>
              <a:rPr lang="th-TH" dirty="0" smtClean="0"/>
            </a:br>
            <a:r>
              <a:rPr lang="th-TH" dirty="0" smtClean="0"/>
              <a:t>    กฎระเบียบ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ภาพ เสียง และวิดีโอ ที่ถูกเผยแพร่บนอินเทอร์เน็ต การนำใช้ต้องปฏิบัติเหมือนข้อมูลส่วนบุคคล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การจัดกับข้อมูลบนพื้นที่ออนไลน์ (</a:t>
            </a:r>
            <a:r>
              <a:rPr lang="en-US" dirty="0" smtClean="0"/>
              <a:t>Cloud storage) </a:t>
            </a:r>
            <a:r>
              <a:rPr lang="th-TH" dirty="0" smtClean="0"/>
              <a:t>ต้องมีระบบรักษาความปลอดภัย 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ข้อมูลจากบุคคลอื่นผู้วิจัยต้องปกป้องความเป็นส่วนตัวของผู้ให้ข้อมูล โดยไม่ระบุตัวตน (</a:t>
            </a:r>
            <a:r>
              <a:rPr lang="en-US" dirty="0" err="1" smtClean="0"/>
              <a:t>Anonymisation</a:t>
            </a:r>
            <a:r>
              <a:rPr lang="en-US" dirty="0" smtClean="0"/>
              <a:t>) </a:t>
            </a:r>
            <a:r>
              <a:rPr lang="th-TH" dirty="0" smtClean="0"/>
              <a:t>เช่น การลบหรือ</a:t>
            </a:r>
            <a:br>
              <a:rPr lang="th-TH" dirty="0" smtClean="0"/>
            </a:br>
            <a:r>
              <a:rPr lang="th-TH" dirty="0" smtClean="0"/>
              <a:t>    ดัดแปลงข้อมูลที่ระบุตัวตน เช่น ชื่อ หรือการไม่แสดงใบหน้า หรือการใช้หมายเลขหรือชื่อสมมติ (</a:t>
            </a:r>
            <a:r>
              <a:rPr lang="en-US" dirty="0" err="1" smtClean="0"/>
              <a:t>Pseudonymisation</a:t>
            </a:r>
            <a:r>
              <a:rPr lang="en-US" dirty="0" smtClean="0"/>
              <a:t>) </a:t>
            </a:r>
            <a:r>
              <a:rPr lang="th-TH" dirty="0" smtClean="0"/>
              <a:t>แทน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th-TH" dirty="0" smtClean="0"/>
              <a:t> ผู้วิจัยต้องพิจารณาความเหมาะสมในการเลือกใช้การระบุตัวตนของผู้ให้ข้อมูล (</a:t>
            </a:r>
            <a:r>
              <a:rPr lang="en-US" dirty="0" smtClean="0"/>
              <a:t>Participant identifiers) </a:t>
            </a:r>
            <a:r>
              <a:rPr lang="th-TH" dirty="0" smtClean="0"/>
              <a:t>ทั้งแบบคงที่ (</a:t>
            </a:r>
            <a:r>
              <a:rPr lang="en-US" dirty="0" smtClean="0"/>
              <a:t>Static) </a:t>
            </a:r>
            <a:r>
              <a:rPr lang="th-TH" dirty="0" smtClean="0"/>
              <a:t/>
            </a:r>
            <a:br>
              <a:rPr lang="th-TH" dirty="0" smtClean="0"/>
            </a:br>
            <a:r>
              <a:rPr lang="th-TH" dirty="0" smtClean="0"/>
              <a:t>     และแบบเปลี่ยนแปลง (</a:t>
            </a:r>
            <a:r>
              <a:rPr lang="en-US" dirty="0" smtClean="0"/>
              <a:t>Dynamic)</a:t>
            </a:r>
          </a:p>
          <a:p>
            <a:pPr>
              <a:buFont typeface="Courier New" pitchFamily="49" charset="0"/>
              <a:buChar char="o"/>
            </a:pPr>
            <a:r>
              <a:rPr lang="th-TH" dirty="0" smtClean="0"/>
              <a:t> การเก็บข้อมูลจากงานวิจัยหนึ่งอาจได้ข้อมูลที่สามารถนำไปใช้กับงานวิจัยอื่น (</a:t>
            </a:r>
            <a:r>
              <a:rPr lang="en-US" dirty="0" err="1" smtClean="0"/>
              <a:t>Paradata</a:t>
            </a:r>
            <a:r>
              <a:rPr lang="en-US" dirty="0" smtClean="0"/>
              <a:t>) </a:t>
            </a:r>
            <a:r>
              <a:rPr lang="th-TH" dirty="0" smtClean="0"/>
              <a:t>การใช้ข้อมูลในลักษณะนี้ผู้วิจัย</a:t>
            </a:r>
            <a:br>
              <a:rPr lang="th-TH" dirty="0" smtClean="0"/>
            </a:br>
            <a:r>
              <a:rPr lang="th-TH" dirty="0" smtClean="0"/>
              <a:t>     ต้องได้รับการยินยอมให้ใช้ข้อมูลผู้วิจัยต้องคำนึงถึงการปฏิบัติที่ไม่สามารถยอมรับได้ เช่น การติดตั้งโปรแกรมโดยไม่ได้</a:t>
            </a:r>
            <a:br>
              <a:rPr lang="th-TH" dirty="0" smtClean="0"/>
            </a:br>
            <a:r>
              <a:rPr lang="th-TH" dirty="0" smtClean="0"/>
              <a:t>     รับการยินยอม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85707" y="158156"/>
            <a:ext cx="3565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2.1 จริยธรรมการวิจัยการตลาด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74546" y="600055"/>
            <a:ext cx="46105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2.1.4 จริยธรรมการวิจัยการตลาดแบบออนไลน์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84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140234" y="600055"/>
            <a:ext cx="58448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2.1.5 จริยธรรมการวิจัยการตลาดในผู้บริโภคข้ามวัฒนธรรม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7729" y="1311151"/>
            <a:ext cx="53110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จริยธรรมการวิจัยการตลาดในผู้บริโภคข้ามวัฒนธรรม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2060848"/>
            <a:ext cx="54726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252000">
              <a:buAutoNum type="arabicPeriod"/>
            </a:pPr>
            <a:r>
              <a:rPr lang="th-TH" sz="2400" b="1" dirty="0" smtClean="0"/>
              <a:t>การอธิบายวัตถุประสงค์และรูปแบบการวิจัย </a:t>
            </a:r>
          </a:p>
          <a:p>
            <a:pPr marL="360000" lvl="0" indent="-252000">
              <a:buAutoNum type="arabicPeriod"/>
            </a:pPr>
            <a:r>
              <a:rPr lang="th-TH" sz="2400" b="1" dirty="0" smtClean="0"/>
              <a:t>ศึกษาและปฏิบัติตามกฎระเบียบของท้องถิ่น </a:t>
            </a:r>
          </a:p>
          <a:p>
            <a:pPr marL="360000" lvl="0" indent="-252000">
              <a:buAutoNum type="arabicPeriod"/>
            </a:pPr>
            <a:r>
              <a:rPr lang="th-TH" sz="2400" b="1" dirty="0" smtClean="0"/>
              <a:t>ศึกษาและปฏิบัติตามความเชื่อของผู้ให้ข้อมูล </a:t>
            </a:r>
          </a:p>
          <a:p>
            <a:pPr marL="360000" lvl="0" indent="-252000">
              <a:buAutoNum type="arabicPeriod"/>
            </a:pPr>
            <a:r>
              <a:rPr lang="th-TH" sz="2400" b="1" dirty="0" smtClean="0"/>
              <a:t>การรักษาความเป็นส่วนตัวของผู้ให้ข้อมูล </a:t>
            </a:r>
          </a:p>
          <a:p>
            <a:pPr marL="360000" lvl="0" indent="-252000">
              <a:buAutoNum type="arabicPeriod"/>
            </a:pPr>
            <a:r>
              <a:rPr lang="th-TH" sz="2400" b="1" dirty="0" smtClean="0"/>
              <a:t>การเก็บข้อมูลโดยได้รับความยินยอมจากผู้ให้ข้อมูล </a:t>
            </a:r>
            <a:endParaRPr lang="en-US" sz="24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85707" y="158156"/>
            <a:ext cx="3565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2.1 จริยธรรมการวิจัยการตลาด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1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2383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2.2 จริยธรรมของผู้ให้ข้อมูล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21813" y="600055"/>
            <a:ext cx="55194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2.2.1 การให้ข้อมูลไม่ตรงตามความเป็นจริงโดยไม่เจตนา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17729" y="1311151"/>
            <a:ext cx="6389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สาเหตุที่ผู้ให้ข้อมูลให้ข้อมูลไม่ตรงตามความเป็นจริงโดยไม่เจตนา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2060848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252000">
              <a:buAutoNum type="arabicPeriod"/>
            </a:pPr>
            <a:r>
              <a:rPr lang="th-TH" sz="2400" b="1" dirty="0" smtClean="0"/>
              <a:t>การละเว้น </a:t>
            </a:r>
            <a:r>
              <a:rPr lang="en-US" sz="2400" b="1" dirty="0" smtClean="0"/>
              <a:t>(Omission)</a:t>
            </a:r>
            <a:r>
              <a:rPr lang="en-US" sz="2400" dirty="0" smtClean="0"/>
              <a:t> </a:t>
            </a:r>
            <a:endParaRPr lang="th-TH" sz="2400" dirty="0" smtClean="0"/>
          </a:p>
          <a:p>
            <a:pPr marL="360000" lvl="0" indent="-252000">
              <a:buAutoNum type="arabicPeriod"/>
            </a:pPr>
            <a:r>
              <a:rPr lang="th-TH" sz="2400" b="1" dirty="0" smtClean="0"/>
              <a:t>การมองระยะไกล </a:t>
            </a:r>
            <a:r>
              <a:rPr lang="en-US" sz="2400" b="1" dirty="0" smtClean="0"/>
              <a:t>(Telescoping)</a:t>
            </a:r>
            <a:r>
              <a:rPr lang="en-US" sz="2400" dirty="0" smtClean="0"/>
              <a:t> </a:t>
            </a:r>
            <a:endParaRPr lang="th-TH" sz="2400" dirty="0" smtClean="0"/>
          </a:p>
          <a:p>
            <a:pPr marL="360000" lvl="0" indent="-252000">
              <a:buAutoNum type="arabicPeriod"/>
            </a:pPr>
            <a:r>
              <a:rPr lang="th-TH" sz="2400" b="1" dirty="0" smtClean="0"/>
              <a:t>การเฉลี่ย </a:t>
            </a:r>
            <a:r>
              <a:rPr lang="en-US" sz="2400" b="1" dirty="0" smtClean="0"/>
              <a:t>(Averaging)</a:t>
            </a:r>
            <a:r>
              <a:rPr lang="en-US" sz="2400" dirty="0" smtClean="0"/>
              <a:t> </a:t>
            </a:r>
            <a:endParaRPr lang="th-TH" sz="2400" dirty="0" smtClean="0"/>
          </a:p>
        </p:txBody>
      </p:sp>
    </p:spTree>
    <p:extLst>
      <p:ext uri="{BB962C8B-B14F-4D97-AF65-F5344CB8AC3E}">
        <p14:creationId xmlns:p14="http://schemas.microsoft.com/office/powerpoint/2010/main" val="288639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662878" y="600055"/>
            <a:ext cx="53783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2.2.2 การให้ข้อมูลไม่ตรงตามความเป็นจริงโดยเจตนา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17729" y="1311151"/>
            <a:ext cx="5338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ผู้ให้ข้อมูลให้ข้อมูลไม่ตรงตามความเป็นจริงโดยเจตนา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915816" y="4725144"/>
            <a:ext cx="4985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chemeClr val="bg1"/>
                </a:solidFill>
              </a:rPr>
              <a:t>การให้ข้อมูลไม่ตรงตามความเป็นจริงโดยไม่เจตนา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187624" y="2060848"/>
          <a:ext cx="7416824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4562"/>
                <a:gridCol w="1454562"/>
                <a:gridCol w="1771396"/>
                <a:gridCol w="1137728"/>
                <a:gridCol w="1598576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th-TH" sz="2400" b="1" dirty="0" smtClean="0"/>
                        <a:t>ความตั้งใจ</a:t>
                      </a:r>
                      <a:endParaRPr lang="th-TH" sz="24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ตั้งใจตอบแบบสอบถามให้ครบทุกข้อ</a:t>
                      </a:r>
                      <a:endParaRPr lang="th-TH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ตอบตามความเป็นจริง </a:t>
                      </a:r>
                      <a:endParaRPr lang="th-TH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th-TH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/>
                        <a:t>ออนไลน์</a:t>
                      </a:r>
                      <a:endParaRPr lang="th-TH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/>
                        <a:t>แบบซึ่งหน้า</a:t>
                      </a:r>
                      <a:endParaRPr lang="th-TH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/>
                        <a:t>ออนไลน์</a:t>
                      </a:r>
                      <a:endParaRPr lang="th-TH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/>
                        <a:t>แบบซึ่งหน้า</a:t>
                      </a:r>
                      <a:endParaRPr lang="th-TH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น้อยที่สุดถึงค่อนข้างน้อย</a:t>
                      </a:r>
                      <a:endParaRPr lang="th-TH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5.8 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th-TH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3.3 </a:t>
                      </a:r>
                      <a:endParaRPr lang="th-TH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4.8 </a:t>
                      </a:r>
                      <a:endParaRPr lang="th-TH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2.7 </a:t>
                      </a:r>
                      <a:endParaRPr lang="th-TH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ปานกลาง</a:t>
                      </a:r>
                      <a:endParaRPr lang="th-TH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22.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th-TH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11.2</a:t>
                      </a:r>
                      <a:endParaRPr lang="th-TH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8.0 </a:t>
                      </a:r>
                      <a:endParaRPr lang="th-TH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10.4 </a:t>
                      </a:r>
                      <a:endParaRPr lang="th-TH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ค่อนข้างตั้งใจถึงตั้งใจมาก</a:t>
                      </a:r>
                      <a:endParaRPr lang="th-TH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/>
                        <a:t>72.0</a:t>
                      </a:r>
                      <a:r>
                        <a:rPr lang="en-US" sz="2400" b="1" dirty="0" smtClean="0"/>
                        <a:t>%</a:t>
                      </a:r>
                      <a:endParaRPr lang="th-TH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85.5 </a:t>
                      </a:r>
                      <a:endParaRPr lang="th-TH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88.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th-TH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86.9 </a:t>
                      </a:r>
                      <a:endParaRPr lang="th-TH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85707" y="158156"/>
            <a:ext cx="32383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2.2 จริยธรรมของผู้ให้ข้อมูล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36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109841" y="600055"/>
            <a:ext cx="5931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2.2.3 ปัจจัยที่ส่งเสริมให้ผู้ให้ข้อมูลให้ข้อมูลตามความเป็นจริง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17729" y="1311151"/>
            <a:ext cx="54328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ปัจจัยที่ส่งเสริมให้ผู้ให้ข้อมูลให้ข้อมูลตามความเป็นจริง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78719" y="2276872"/>
            <a:ext cx="734848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ปัจจัยภายใน</a:t>
            </a:r>
            <a:r>
              <a:rPr lang="th-TH" sz="2400" dirty="0" smtClean="0"/>
              <a:t> ได้แก่ สำนึกในหน้าที่และทัศนคติต่อการวิจัยการตลาด</a:t>
            </a:r>
          </a:p>
          <a:p>
            <a:endParaRPr lang="th-TH" sz="2400" dirty="0" smtClean="0"/>
          </a:p>
          <a:p>
            <a:r>
              <a:rPr lang="th-TH" sz="2400" b="1" dirty="0" smtClean="0"/>
              <a:t>ปัจจัยภายนอก</a:t>
            </a:r>
            <a:r>
              <a:rPr lang="th-TH" sz="2400" dirty="0" smtClean="0"/>
              <a:t> ได้แก่ หัวข้อการวิจัย ผู้ร้องขอให้ทำแบบสอบถาม ภาพรวมแบบสอบถาม </a:t>
            </a:r>
            <a:br>
              <a:rPr lang="th-TH" sz="2400" dirty="0" smtClean="0"/>
            </a:br>
            <a:r>
              <a:rPr lang="th-TH" sz="2400" dirty="0" smtClean="0"/>
              <a:t>                        และข้อคำถาม มีความสัมพันธ์เชิงบวก</a:t>
            </a:r>
            <a:br>
              <a:rPr lang="th-TH" sz="2400" dirty="0" smtClean="0"/>
            </a:br>
            <a:r>
              <a:rPr lang="th-TH" sz="2400" dirty="0" smtClean="0"/>
              <a:t>                        รางวัลมีทิศทางความสัมพันธ์เป็นเชิงลบกับการตอบแบบสอบถาม</a:t>
            </a:r>
            <a:endParaRPr lang="th-TH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85707" y="158156"/>
            <a:ext cx="32383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2.2 จริยธรรมของผู้ให้ข้อมูล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95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17729" y="1311151"/>
            <a:ext cx="2520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ความหมายของจรรยาบรรณ</a:t>
            </a:r>
            <a:endParaRPr lang="en-US" sz="24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331640" y="2132856"/>
            <a:ext cx="70567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/>
              <a:t>จรรยาบรรณ หมายถึง ประมวลความประพฤติที่ผู้ประกอบอาชีพการงานแต่ละอย่างกำหนดขึ้น เพื่อรักษาและส่งเสริมเกียรติคุณชื่อเสียง และฐานะของสมาชิก อาจเขียนเป็นลายลักษณ์อักษรหรือไม่ก็ได้ 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85707" y="158156"/>
            <a:ext cx="27927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2.3 จรรยาบรรณนักวิจัย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11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565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2.1 จริยธรรมการวิจัยการตลาด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38804" y="600055"/>
            <a:ext cx="4046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2.1.1 </a:t>
            </a:r>
            <a:r>
              <a:rPr lang="th-TH" sz="2800" b="1" dirty="0">
                <a:solidFill>
                  <a:schemeClr val="bg1"/>
                </a:solidFill>
              </a:rPr>
              <a:t>ผู้มีส่วนได้ส่วนเสีย </a:t>
            </a:r>
            <a:r>
              <a:rPr lang="en-US" sz="2800" b="1" dirty="0">
                <a:solidFill>
                  <a:schemeClr val="bg1"/>
                </a:solidFill>
              </a:rPr>
              <a:t>(Stakeholders)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17729" y="1311151"/>
            <a:ext cx="6128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แรงผลักดันที่ทำให้ธุรกิจต้องคำนึงถึงการมีจริยธรรมในการดำเนินกิจการ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835696" y="1988840"/>
            <a:ext cx="360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 ความต้องการของผู้ถือหุ้น</a:t>
            </a:r>
            <a:endParaRPr lang="en-US" sz="2400" b="1" dirty="0" smtClean="0"/>
          </a:p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 แรงกดดันจากลูกค้า</a:t>
            </a:r>
            <a:endParaRPr lang="en-US" sz="2400" b="1" dirty="0" smtClean="0"/>
          </a:p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 เหตุการณ์ฉ้อโกงทางธุรกิจ</a:t>
            </a:r>
            <a:endParaRPr lang="en-US" sz="2400" b="1" dirty="0" smtClean="0"/>
          </a:p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 การแข่งขันทางธุรกิจ</a:t>
            </a:r>
            <a:endParaRPr lang="en-US" sz="2400" b="1" dirty="0" smtClean="0"/>
          </a:p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 กระแสโลกา</a:t>
            </a:r>
            <a:r>
              <a:rPr lang="th-TH" sz="2400" b="1" dirty="0" err="1" smtClean="0"/>
              <a:t>ภิวัตน์</a:t>
            </a: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565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2.3 จริยธรรมการวิจัยการตลาด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40680" y="600055"/>
            <a:ext cx="3044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2.3.1 จรรยาบรรณนักวิจัยไทย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7729" y="1311151"/>
            <a:ext cx="8271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สภาวิจัยแห่งชาติ </a:t>
            </a:r>
            <a:r>
              <a:rPr lang="en-US" sz="2800" b="1" dirty="0" smtClean="0"/>
              <a:t>(2541) </a:t>
            </a:r>
            <a:r>
              <a:rPr lang="th-TH" sz="2800" b="1" dirty="0" smtClean="0"/>
              <a:t>ได้กำหนดจรรยาบรรณและแนวทางปฏิบัติของนักวิจัย ดังนี้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87624" y="1988840"/>
            <a:ext cx="77048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/>
              <a:t>ข้อ </a:t>
            </a:r>
            <a:r>
              <a:rPr lang="en-US" sz="2400" b="1" dirty="0" smtClean="0"/>
              <a:t>1. </a:t>
            </a:r>
            <a:r>
              <a:rPr lang="th-TH" sz="2400" b="1" dirty="0" smtClean="0"/>
              <a:t>นักวิจัยต้องซื่อสัตย์และมีคุณธรรมในทางวิชาการและการจัดการ</a:t>
            </a:r>
          </a:p>
          <a:p>
            <a:r>
              <a:rPr lang="th-TH" sz="2400" b="1" dirty="0" smtClean="0"/>
              <a:t>ข้อ </a:t>
            </a:r>
            <a:r>
              <a:rPr lang="en-US" sz="2400" b="1" dirty="0" smtClean="0"/>
              <a:t>2. </a:t>
            </a:r>
            <a:r>
              <a:rPr lang="th-TH" sz="2400" b="1" dirty="0" smtClean="0"/>
              <a:t>นักวิจัยต้องตระหนักถึงพันธกรณีในการทำวิจัย ตามข้อตกลงที่ทำไว้กับหน่วยงานที่</a:t>
            </a:r>
            <a:br>
              <a:rPr lang="th-TH" sz="2400" b="1" dirty="0" smtClean="0"/>
            </a:br>
            <a:r>
              <a:rPr lang="th-TH" sz="2400" b="1" dirty="0" smtClean="0"/>
              <a:t>          สนับสนุนการวิจัยและต่อหน่วยงานที่ตนสังกัด</a:t>
            </a:r>
            <a:endParaRPr lang="en-US" sz="2400" dirty="0" smtClean="0"/>
          </a:p>
          <a:p>
            <a:r>
              <a:rPr lang="th-TH" sz="2400" b="1" dirty="0" smtClean="0"/>
              <a:t>ข้อ </a:t>
            </a:r>
            <a:r>
              <a:rPr lang="en-US" sz="2400" b="1" dirty="0" smtClean="0"/>
              <a:t>3. </a:t>
            </a:r>
            <a:r>
              <a:rPr lang="th-TH" sz="2400" b="1" dirty="0" smtClean="0"/>
              <a:t>นักวิจัยต้องมีพื้นฐานความรู้ในสาขาวิชาการที่ทำวิจัย</a:t>
            </a:r>
            <a:endParaRPr lang="en-US" sz="2400" dirty="0" smtClean="0"/>
          </a:p>
          <a:p>
            <a:r>
              <a:rPr lang="th-TH" sz="2400" b="1" dirty="0" smtClean="0"/>
              <a:t>ข้อ </a:t>
            </a:r>
            <a:r>
              <a:rPr lang="en-US" sz="2400" b="1" dirty="0" smtClean="0"/>
              <a:t>4.</a:t>
            </a:r>
            <a:r>
              <a:rPr lang="th-TH" sz="2400" b="1" dirty="0" smtClean="0"/>
              <a:t> นักวิจัยต้องมีความรับผิดชอบต่อสิ่งที่ศึกษาวิจัย ไม่ว่าจะเป็นสิ่งที่มีชีวิตหรือไม่มีชีวิต</a:t>
            </a:r>
          </a:p>
          <a:p>
            <a:r>
              <a:rPr lang="th-TH" sz="2400" b="1" dirty="0" smtClean="0"/>
              <a:t>ข้อ </a:t>
            </a:r>
            <a:r>
              <a:rPr lang="en-US" sz="2400" b="1" dirty="0" smtClean="0"/>
              <a:t>5. </a:t>
            </a:r>
            <a:r>
              <a:rPr lang="th-TH" sz="2400" b="1" dirty="0" smtClean="0"/>
              <a:t>นักวิจัยต้องเคารพศักดิ์ศรี และสิทธิของมนุษย์ที่ใช้เป็นตัวอย่างในการวิจัย</a:t>
            </a:r>
          </a:p>
          <a:p>
            <a:r>
              <a:rPr lang="th-TH" sz="2400" b="1" dirty="0" smtClean="0"/>
              <a:t>ข้อ </a:t>
            </a:r>
            <a:r>
              <a:rPr lang="en-US" sz="2400" b="1" dirty="0" smtClean="0"/>
              <a:t>6. </a:t>
            </a:r>
            <a:r>
              <a:rPr lang="th-TH" sz="2400" b="1" dirty="0" smtClean="0"/>
              <a:t>นักวิจัยต้องมีอิสระทางความคิด โดยปราศจากอคติในทุกขั้นตอนของการทำวิจัย</a:t>
            </a:r>
            <a:endParaRPr lang="en-US" sz="2400" dirty="0" smtClean="0"/>
          </a:p>
          <a:p>
            <a:r>
              <a:rPr lang="th-TH" sz="2400" b="1" dirty="0" smtClean="0"/>
              <a:t>ข้อ </a:t>
            </a:r>
            <a:r>
              <a:rPr lang="en-US" sz="2400" b="1" dirty="0" smtClean="0"/>
              <a:t>7. </a:t>
            </a:r>
            <a:r>
              <a:rPr lang="th-TH" sz="2400" b="1" dirty="0" smtClean="0"/>
              <a:t>นักวิจัยพึงนำผลงานวิจัยไปใช้ประโยชน์ในทางที่ชอบ</a:t>
            </a:r>
            <a:endParaRPr lang="en-US" sz="2400" dirty="0" smtClean="0"/>
          </a:p>
          <a:p>
            <a:r>
              <a:rPr lang="th-TH" sz="2400" b="1" dirty="0" smtClean="0"/>
              <a:t>ข้อ </a:t>
            </a:r>
            <a:r>
              <a:rPr lang="en-US" sz="2400" b="1" dirty="0" smtClean="0"/>
              <a:t>8. </a:t>
            </a:r>
            <a:r>
              <a:rPr lang="th-TH" sz="2400" b="1" dirty="0" smtClean="0"/>
              <a:t>นักวิจัยพึงเคารพความคิดเห็นทางวิชาการของผู้อื่น</a:t>
            </a:r>
            <a:endParaRPr lang="en-US" sz="2400" dirty="0" smtClean="0"/>
          </a:p>
          <a:p>
            <a:r>
              <a:rPr lang="th-TH" sz="2400" b="1" dirty="0" smtClean="0"/>
              <a:t>ข้อ </a:t>
            </a:r>
            <a:r>
              <a:rPr lang="en-US" sz="2400" b="1" dirty="0" smtClean="0"/>
              <a:t>9. </a:t>
            </a:r>
            <a:r>
              <a:rPr lang="th-TH" sz="2400" b="1" dirty="0" smtClean="0"/>
              <a:t>นักวิจัยพึงมีความรับผิดชอบต่อสังคมทุกระดับ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1742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565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2.3 จริยธรรมการวิจัยการตลาด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7729" y="1311151"/>
            <a:ext cx="20938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สิทธิ์ของผู้ให้ข้อมูล </a:t>
            </a:r>
            <a:endParaRPr lang="en-US" sz="28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1259632" y="1988840"/>
            <a:ext cx="73448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252000">
              <a:buFont typeface="Courier New" pitchFamily="49" charset="0"/>
              <a:buChar char="o"/>
            </a:pPr>
            <a:r>
              <a:rPr lang="th-TH" sz="2400" b="1" dirty="0" smtClean="0"/>
              <a:t>สิทธิ์ในการเลือก </a:t>
            </a:r>
            <a:r>
              <a:rPr lang="en-US" sz="2400" b="1" dirty="0" smtClean="0"/>
              <a:t>(Right to choose) </a:t>
            </a:r>
            <a:r>
              <a:rPr lang="th-TH" sz="2400" b="1" dirty="0" smtClean="0"/>
              <a:t>ผู้ให้ข้อมูลมีสิทธิ์ในการเลือกว่าจะให้ข้อมูลหรือไม่ ให้มากขนาดไหน</a:t>
            </a:r>
            <a:endParaRPr lang="en-US" sz="2400" b="1" dirty="0" smtClean="0"/>
          </a:p>
          <a:p>
            <a:pPr marL="360000" lvl="0" indent="-252000">
              <a:buFont typeface="Courier New" pitchFamily="49" charset="0"/>
              <a:buChar char="o"/>
            </a:pPr>
            <a:r>
              <a:rPr lang="th-TH" sz="2400" b="1" dirty="0" smtClean="0"/>
              <a:t>สิทธิ์ในการได้รับความปลอดภัย </a:t>
            </a:r>
            <a:r>
              <a:rPr lang="en-US" sz="2400" b="1" dirty="0" smtClean="0"/>
              <a:t>(Right to safety) </a:t>
            </a:r>
            <a:r>
              <a:rPr lang="th-TH" sz="2400" b="1" dirty="0" smtClean="0"/>
              <a:t>ผู้ให้ข้อมูลมีสิทธิ์ที่จะได้รับความปลอดภัยทั้งด้านกายภาพและด้านจิตใจ</a:t>
            </a:r>
            <a:endParaRPr lang="en-US" sz="2400" b="1" dirty="0" smtClean="0"/>
          </a:p>
          <a:p>
            <a:pPr marL="360000" lvl="0" indent="-252000">
              <a:buFont typeface="Courier New" pitchFamily="49" charset="0"/>
              <a:buChar char="o"/>
            </a:pPr>
            <a:r>
              <a:rPr lang="th-TH" sz="2400" b="1" dirty="0" smtClean="0"/>
              <a:t>สิทธิ์ในการได้รับข้อมูล </a:t>
            </a:r>
            <a:r>
              <a:rPr lang="en-US" sz="2400" b="1" dirty="0" smtClean="0"/>
              <a:t>(Right to be informed) </a:t>
            </a:r>
            <a:r>
              <a:rPr lang="th-TH" sz="2400" b="1" dirty="0" smtClean="0"/>
              <a:t>ผู้ให้ข้อมูลมีสิทธิ์ในการรับรู้เกี่ยวกับการวิจัย เพื่อตัดสินใจว่าจะให้ข้อมูลหรือไม่</a:t>
            </a:r>
            <a:endParaRPr lang="en-US" sz="2400" b="1" dirty="0" smtClean="0"/>
          </a:p>
          <a:p>
            <a:pPr marL="360000" lvl="0" indent="-252000">
              <a:buFont typeface="Courier New" pitchFamily="49" charset="0"/>
              <a:buChar char="o"/>
            </a:pPr>
            <a:r>
              <a:rPr lang="th-TH" sz="2400" b="1" dirty="0" smtClean="0"/>
              <a:t>สิทธิ์ในการเป็นส่วนตัว </a:t>
            </a:r>
            <a:r>
              <a:rPr lang="en-US" sz="2400" b="1" dirty="0" smtClean="0"/>
              <a:t>(Right to privacy)</a:t>
            </a:r>
            <a:r>
              <a:rPr lang="th-TH" sz="2400" b="1" dirty="0" smtClean="0"/>
              <a:t> ผู้ให้ข้อมูลมีสิทธิ์ที่จะได้รับการปกปิดข้อมูลส่วนตัว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940680" y="600055"/>
            <a:ext cx="3044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2.3.1 จรรยาบรรณนักวิจัยไทย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33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565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2.3 จริยธรรมการวิจัยการตลาด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90339" y="600055"/>
            <a:ext cx="42947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2.3.2 จรรยาบรรณผู้ให้บริการวิจัยการตลาด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7729" y="1311151"/>
            <a:ext cx="60580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ผู้ให้บริการวิจัยการตลาดไม่ควรปฏิบัติสิ่งที่ผิดจริยธรรม ได้แก่</a:t>
            </a:r>
            <a:endParaRPr lang="en-US" sz="28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1331640" y="1988840"/>
            <a:ext cx="7272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52000">
              <a:buFont typeface="Courier New" pitchFamily="49" charset="0"/>
              <a:buChar char="o"/>
            </a:pPr>
            <a:r>
              <a:rPr lang="th-TH" sz="2400" b="1" dirty="0" smtClean="0"/>
              <a:t>การเสนอราคาต่ำเกินจริง </a:t>
            </a:r>
            <a:r>
              <a:rPr lang="en-US" sz="2400" b="1" dirty="0" smtClean="0"/>
              <a:t>(Low-ball pricing) </a:t>
            </a:r>
            <a:endParaRPr lang="th-TH" sz="2400" b="1" dirty="0" smtClean="0"/>
          </a:p>
          <a:p>
            <a:pPr indent="-252000">
              <a:buFont typeface="Courier New" pitchFamily="49" charset="0"/>
              <a:buChar char="o"/>
            </a:pPr>
            <a:r>
              <a:rPr lang="th-TH" sz="2400" b="1" dirty="0" smtClean="0"/>
              <a:t>การศึกษาเชิงสนับสนุน </a:t>
            </a:r>
            <a:r>
              <a:rPr lang="en-US" sz="2400" b="1" dirty="0" smtClean="0"/>
              <a:t>(Advocate studies) </a:t>
            </a:r>
            <a:endParaRPr lang="th-TH" sz="2400" b="1" dirty="0" smtClean="0"/>
          </a:p>
          <a:p>
            <a:pPr indent="-252000">
              <a:buFont typeface="Courier New" pitchFamily="49" charset="0"/>
              <a:buChar char="o"/>
            </a:pPr>
            <a:r>
              <a:rPr lang="th-TH" sz="2400" b="1" dirty="0" smtClean="0"/>
              <a:t>การใช้งานผู้ให้ข้อมูลอย่างไม่เหมาะสม </a:t>
            </a:r>
            <a:r>
              <a:rPr lang="en-US" sz="2400" b="1" dirty="0" smtClean="0"/>
              <a:t>(Abusing respondents)</a:t>
            </a:r>
            <a:r>
              <a:rPr lang="en-US" sz="2400" dirty="0" smtClean="0"/>
              <a:t>  </a:t>
            </a:r>
            <a:r>
              <a:rPr lang="th-TH" sz="2400" dirty="0" smtClean="0"/>
              <a:t>เช่น ถามมากเกินไป</a:t>
            </a:r>
          </a:p>
          <a:p>
            <a:pPr indent="-252000">
              <a:buFont typeface="Courier New" pitchFamily="49" charset="0"/>
              <a:buChar char="o"/>
            </a:pPr>
            <a:r>
              <a:rPr lang="th-TH" sz="2400" b="1" dirty="0" smtClean="0"/>
              <a:t>การเสนอการวิจัยที่ไม่จำเป็น </a:t>
            </a:r>
            <a:r>
              <a:rPr lang="en-US" sz="2400" b="1" dirty="0" smtClean="0"/>
              <a:t>(Selling unnecessary research) </a:t>
            </a:r>
            <a:endParaRPr lang="th-TH" sz="2400" b="1" dirty="0" smtClean="0"/>
          </a:p>
          <a:p>
            <a:pPr indent="-252000">
              <a:buFont typeface="Courier New" pitchFamily="49" charset="0"/>
              <a:buChar char="o"/>
            </a:pPr>
            <a:r>
              <a:rPr lang="th-TH" sz="2400" b="1" dirty="0" smtClean="0"/>
              <a:t>การฝ่าฝืนความลับของลูกค้า </a:t>
            </a:r>
            <a:r>
              <a:rPr lang="en-US" sz="2400" b="1" dirty="0" smtClean="0"/>
              <a:t>(Violating client confidentiality) </a:t>
            </a:r>
            <a:endParaRPr lang="th-TH" sz="2400" b="1" dirty="0"/>
          </a:p>
        </p:txBody>
      </p:sp>
    </p:spTree>
    <p:extLst>
      <p:ext uri="{BB962C8B-B14F-4D97-AF65-F5344CB8AC3E}">
        <p14:creationId xmlns:p14="http://schemas.microsoft.com/office/powerpoint/2010/main" val="4966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2 จริยธรรมการวิจัยการตลาด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17729" y="1311151"/>
            <a:ext cx="27446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ประเภทของผู้มีส่วนได้ส่วนเสีย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835696" y="1988840"/>
            <a:ext cx="5112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 ผู้มีส่วนได้ส่วนเสียภายนอก </a:t>
            </a:r>
            <a:r>
              <a:rPr lang="en-US" sz="2400" b="1" dirty="0" smtClean="0"/>
              <a:t>(External stakeholders)</a:t>
            </a:r>
            <a:endParaRPr lang="th-TH" sz="2400" b="1" dirty="0" smtClean="0"/>
          </a:p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ผู้มีส่วนได้ส่วนเสียภายใน </a:t>
            </a:r>
            <a:r>
              <a:rPr lang="en-US" sz="2400" b="1" dirty="0" smtClean="0"/>
              <a:t>(Internal stakeholders) </a:t>
            </a:r>
            <a:r>
              <a:rPr lang="en-US" sz="2400" dirty="0" smtClean="0"/>
              <a:t> </a:t>
            </a:r>
            <a:endParaRPr lang="en-US" sz="24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938804" y="600055"/>
            <a:ext cx="4046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2.1.1 </a:t>
            </a:r>
            <a:r>
              <a:rPr lang="th-TH" sz="2800" b="1" dirty="0">
                <a:solidFill>
                  <a:schemeClr val="bg1"/>
                </a:solidFill>
              </a:rPr>
              <a:t>ผู้มีส่วนได้ส่วนเสีย </a:t>
            </a:r>
            <a:r>
              <a:rPr lang="en-US" sz="2800" b="1" dirty="0">
                <a:solidFill>
                  <a:schemeClr val="bg1"/>
                </a:solidFill>
              </a:rPr>
              <a:t>(Stakeholders)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5707" y="158156"/>
            <a:ext cx="3565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2.1 จริยธรรมการวิจัยการตลาด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17729" y="1311151"/>
            <a:ext cx="4389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ประเภทของผู้มีส่วนได้ส่วนเสียในการวิจัยการตลาด</a:t>
            </a:r>
            <a:endParaRPr lang="en-US" sz="2400" b="1" dirty="0"/>
          </a:p>
        </p:txBody>
      </p:sp>
      <p:sp>
        <p:nvSpPr>
          <p:cNvPr id="6" name="Oval 5"/>
          <p:cNvSpPr/>
          <p:nvPr/>
        </p:nvSpPr>
        <p:spPr>
          <a:xfrm>
            <a:off x="3891143" y="2996952"/>
            <a:ext cx="1656184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/>
              <a:t>การวิจัยการตลาด</a:t>
            </a:r>
            <a:endParaRPr lang="th-TH" sz="2800" b="1" dirty="0"/>
          </a:p>
        </p:txBody>
      </p:sp>
      <p:sp>
        <p:nvSpPr>
          <p:cNvPr id="8" name="Left-Right Arrow 7"/>
          <p:cNvSpPr/>
          <p:nvPr/>
        </p:nvSpPr>
        <p:spPr>
          <a:xfrm rot="18900000">
            <a:off x="5243322" y="2667011"/>
            <a:ext cx="1152128" cy="4320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Left-Right Arrow 8"/>
          <p:cNvSpPr/>
          <p:nvPr/>
        </p:nvSpPr>
        <p:spPr>
          <a:xfrm rot="18900000">
            <a:off x="3043858" y="4565156"/>
            <a:ext cx="1152128" cy="4320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Left-Right Arrow 9"/>
          <p:cNvSpPr/>
          <p:nvPr/>
        </p:nvSpPr>
        <p:spPr>
          <a:xfrm rot="2687326">
            <a:off x="5290130" y="4538061"/>
            <a:ext cx="1152128" cy="4320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Left-Right Arrow 10"/>
          <p:cNvSpPr/>
          <p:nvPr/>
        </p:nvSpPr>
        <p:spPr>
          <a:xfrm rot="1800000">
            <a:off x="2996212" y="2751987"/>
            <a:ext cx="1152128" cy="4320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TextBox 11"/>
          <p:cNvSpPr txBox="1"/>
          <p:nvPr/>
        </p:nvSpPr>
        <p:spPr>
          <a:xfrm>
            <a:off x="6294200" y="2060848"/>
            <a:ext cx="2310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C00000"/>
                </a:solidFill>
              </a:rPr>
              <a:t>สาธารณะ </a:t>
            </a:r>
            <a:r>
              <a:rPr lang="en-US" sz="3200" b="1" dirty="0" smtClean="0">
                <a:solidFill>
                  <a:srgbClr val="C00000"/>
                </a:solidFill>
              </a:rPr>
              <a:t>(Public) </a:t>
            </a:r>
            <a:endParaRPr lang="th-TH" sz="32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08104" y="5229200"/>
            <a:ext cx="29851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C00000"/>
                </a:solidFill>
              </a:rPr>
              <a:t>ผู้ให้ข้อมูล </a:t>
            </a:r>
            <a:r>
              <a:rPr lang="en-US" sz="3200" b="1" dirty="0" smtClean="0">
                <a:solidFill>
                  <a:srgbClr val="C00000"/>
                </a:solidFill>
              </a:rPr>
              <a:t>(Respondent) </a:t>
            </a:r>
            <a:endParaRPr lang="th-TH" sz="3200" b="1" dirty="0" smtClean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59632" y="2124145"/>
            <a:ext cx="20457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C00000"/>
                </a:solidFill>
              </a:rPr>
              <a:t>ผู้ว่าจ้าง </a:t>
            </a:r>
            <a:r>
              <a:rPr lang="en-US" sz="3200" b="1" dirty="0" smtClean="0">
                <a:solidFill>
                  <a:srgbClr val="C00000"/>
                </a:solidFill>
              </a:rPr>
              <a:t>(Client) </a:t>
            </a:r>
            <a:endParaRPr lang="th-TH" sz="3200" b="1" dirty="0" smtClean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75656" y="5229200"/>
            <a:ext cx="26100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C00000"/>
                </a:solidFill>
              </a:rPr>
              <a:t>นักวิจัย </a:t>
            </a:r>
            <a:r>
              <a:rPr lang="en-US" sz="3200" b="1" dirty="0" smtClean="0">
                <a:solidFill>
                  <a:srgbClr val="C00000"/>
                </a:solidFill>
              </a:rPr>
              <a:t>(Researcher) </a:t>
            </a:r>
            <a:endParaRPr lang="th-TH" sz="3200" b="1" dirty="0" smtClean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38804" y="600055"/>
            <a:ext cx="4046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2.1.1 </a:t>
            </a:r>
            <a:r>
              <a:rPr lang="th-TH" sz="2800" b="1" dirty="0">
                <a:solidFill>
                  <a:schemeClr val="bg1"/>
                </a:solidFill>
              </a:rPr>
              <a:t>ผู้มีส่วนได้ส่วนเสีย </a:t>
            </a:r>
            <a:r>
              <a:rPr lang="en-US" sz="2800" b="1" dirty="0">
                <a:solidFill>
                  <a:schemeClr val="bg1"/>
                </a:solidFill>
              </a:rPr>
              <a:t>(Stakeholders)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85707" y="158156"/>
            <a:ext cx="3565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2.1 จริยธรรมการวิจัยการตลาด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17729" y="1311151"/>
            <a:ext cx="5253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ความเชื่อมโยงระหว่างผู้มีส่วนได้ส่วนเสียในการวิจัยการตลาด </a:t>
            </a:r>
            <a:endParaRPr lang="en-US" sz="24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938804" y="600055"/>
            <a:ext cx="4046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2.1.1 </a:t>
            </a:r>
            <a:r>
              <a:rPr lang="th-TH" sz="2800" b="1" dirty="0">
                <a:solidFill>
                  <a:schemeClr val="bg1"/>
                </a:solidFill>
              </a:rPr>
              <a:t>ผู้มีส่วนได้ส่วนเสีย </a:t>
            </a:r>
            <a:r>
              <a:rPr lang="en-US" sz="2800" b="1" dirty="0">
                <a:solidFill>
                  <a:schemeClr val="bg1"/>
                </a:solidFill>
              </a:rPr>
              <a:t>(Stakeholders)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99" y="2060848"/>
            <a:ext cx="7949787" cy="38884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5707" y="158156"/>
            <a:ext cx="3565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2.1 จริยธรรมการวิจัยการตลาด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6711725" y="600055"/>
            <a:ext cx="2273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2.1.2 ทฤษฎีจริยธรรม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7729" y="1311151"/>
            <a:ext cx="40366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u="sng" dirty="0" smtClean="0"/>
              <a:t>ทฤษฎีเชิงหน้าที่ </a:t>
            </a:r>
            <a:r>
              <a:rPr lang="en-US" sz="2800" b="1" u="sng" dirty="0" smtClean="0"/>
              <a:t>(Deontological theory)</a:t>
            </a:r>
            <a:endParaRPr lang="en-US" sz="2800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1475656" y="2042845"/>
            <a:ext cx="7056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“</a:t>
            </a:r>
            <a:r>
              <a:rPr lang="th-TH" sz="2800" b="1" dirty="0" smtClean="0"/>
              <a:t>มนุษย์ต้องยึดมั่นต่อข้อกำหนดและหน้าที่ของตนในการวิเคราะห์ประเด็นด้านจริยธรรม เพื่อตัดสินใจในการกระทำการใด ๆ</a:t>
            </a:r>
            <a:r>
              <a:rPr lang="en-US" sz="2800" b="1" dirty="0" smtClean="0"/>
              <a:t>”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85707" y="158156"/>
            <a:ext cx="3565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2.1 จริยธรรมการวิจัยการตลาด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29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17729" y="1311151"/>
            <a:ext cx="40671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u="sng" dirty="0" smtClean="0"/>
              <a:t>ทฤษฎีเชิงประโยชน์ </a:t>
            </a:r>
            <a:r>
              <a:rPr lang="en-US" sz="2800" b="1" u="sng" dirty="0" smtClean="0"/>
              <a:t>(Utilitarian theory)</a:t>
            </a:r>
            <a:endParaRPr lang="en-US" sz="2800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1475656" y="2041684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“</a:t>
            </a:r>
            <a:r>
              <a:rPr lang="th-TH" sz="2800" b="1" dirty="0" smtClean="0"/>
              <a:t>ผลของการกระทำใด ๆ จึงควรเป็นประโยชน์สูงสุดต่อคนส่วนใหญ่</a:t>
            </a:r>
            <a:r>
              <a:rPr lang="en-US" sz="2800" b="1" dirty="0" smtClean="0"/>
              <a:t>”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2852936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252000"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th-TH" sz="2400" b="1" dirty="0" smtClean="0">
                <a:solidFill>
                  <a:srgbClr val="C00000"/>
                </a:solidFill>
              </a:rPr>
              <a:t>ประโยชน์เชิงการกระทำ (</a:t>
            </a:r>
            <a:r>
              <a:rPr lang="en-US" sz="2400" b="1" dirty="0" smtClean="0">
                <a:solidFill>
                  <a:srgbClr val="C00000"/>
                </a:solidFill>
              </a:rPr>
              <a:t>Act utilitarianism) </a:t>
            </a:r>
            <a:r>
              <a:rPr lang="th-TH" sz="2400" b="1" dirty="0" smtClean="0"/>
              <a:t>หมายถึง การให้ความสนใจต่อการกระทำที่เป็นประโยชน์สูงสุดต่อคนส่วนใหญ่ โดยไม่คำนึงถึงความรู้สึก กฎระเบียบ หรือข้อบังคับ </a:t>
            </a:r>
            <a:endParaRPr lang="en-US" sz="2400" b="1" dirty="0" smtClean="0"/>
          </a:p>
          <a:p>
            <a:pPr marL="360000" lvl="0" indent="-252000"/>
            <a:endParaRPr lang="en-US" sz="2400" b="1" dirty="0" smtClean="0"/>
          </a:p>
          <a:p>
            <a:pPr marL="360000" lvl="0" indent="-252000"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th-TH" sz="2400" b="1" dirty="0" smtClean="0">
                <a:solidFill>
                  <a:srgbClr val="C00000"/>
                </a:solidFill>
              </a:rPr>
              <a:t>ประโยชน์เชิงกฎ (</a:t>
            </a:r>
            <a:r>
              <a:rPr lang="en-US" sz="2400" b="1" dirty="0" smtClean="0">
                <a:solidFill>
                  <a:srgbClr val="C00000"/>
                </a:solidFill>
              </a:rPr>
              <a:t>Rule utilitarianism) </a:t>
            </a:r>
            <a:r>
              <a:rPr lang="th-TH" sz="2400" b="1" dirty="0" smtClean="0"/>
              <a:t>หมายถึง การให้ความสนใจต่อการกระทำที่เป็นประโยชน์สูงสุดต่อคนส่วนใหญ่ โดยที่คำนึงถึงกฎระเบียบ หรือข้อบังคับ เพื่อให้เกิดความยุติธรรม</a:t>
            </a:r>
            <a:endParaRPr lang="en-US" sz="24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711725" y="600055"/>
            <a:ext cx="2273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2.1.2 ทฤษฎีจริยธรรม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5707" y="158156"/>
            <a:ext cx="3565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2.1 จริยธรรมการวิจัยการตลาด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2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17729" y="1311151"/>
            <a:ext cx="3785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u="sng" dirty="0" smtClean="0"/>
              <a:t>ทฤษฎีเชิงเทียบเคียง </a:t>
            </a:r>
            <a:r>
              <a:rPr lang="en-US" sz="2800" b="1" u="sng" dirty="0" smtClean="0"/>
              <a:t>(Casuist theory)</a:t>
            </a:r>
            <a:endParaRPr lang="en-US" sz="2800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1403648" y="2041684"/>
            <a:ext cx="7056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“</a:t>
            </a:r>
            <a:r>
              <a:rPr lang="th-TH" sz="2800" b="1" dirty="0" smtClean="0"/>
              <a:t>เป็นการเปรียบสถานการณ์ทางจริยธรรมที่เกิดขึ้นกับตัวอย่างที่คล้ายคลึงกันที่ผ่านมาและผลลัพธ์ที่เกิดขึ้น</a:t>
            </a:r>
            <a:r>
              <a:rPr lang="en-US" sz="2800" b="1" dirty="0" smtClean="0"/>
              <a:t>”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711725" y="600055"/>
            <a:ext cx="2273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2.1.2 ทฤษฎีจริยธรรม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5707" y="158156"/>
            <a:ext cx="3565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2.1 จริยธรรมการวิจัยการตลาด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6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Angsana New" pitchFamily="18" charset="-34"/>
                <a:cs typeface="Angsana New" pitchFamily="18" charset="-34"/>
              </a:rPr>
              <a:t>The trolley problem is a thought experiment in ethics.</a:t>
            </a:r>
            <a:endParaRPr lang="th-TH" sz="3600" b="1" dirty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3" name="Picture 2" descr="trolley+problem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285860"/>
            <a:ext cx="7715304" cy="321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4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ut's Template 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12597</TotalTime>
  <Words>1464</Words>
  <Application>Microsoft Office PowerPoint</Application>
  <PresentationFormat>On-screen Show (4:3)</PresentationFormat>
  <Paragraphs>178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Angsana New</vt:lpstr>
      <vt:lpstr>Arial</vt:lpstr>
      <vt:lpstr>Calibri</vt:lpstr>
      <vt:lpstr>Cordia New</vt:lpstr>
      <vt:lpstr>Courier New</vt:lpstr>
      <vt:lpstr>Wingdings</vt:lpstr>
      <vt:lpstr>Wut's Template 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 Sookcharoen</cp:lastModifiedBy>
  <cp:revision>1452</cp:revision>
  <dcterms:created xsi:type="dcterms:W3CDTF">2011-07-14T07:15:29Z</dcterms:created>
  <dcterms:modified xsi:type="dcterms:W3CDTF">2018-06-06T01:55:51Z</dcterms:modified>
</cp:coreProperties>
</file>